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Average"/>
      <p:regular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font" Target="fonts/Average-regular.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Ahnaf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ede7ceb79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ede7ceb79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Zahra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ede7ceb79_1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ede7ceb7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ec4f5c092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ec4f5c09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Ahnaf introduce and then each person plays their part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ede7ceb79_1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ede7ceb79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ede7ceb79_1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ede7ceb79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Ahnaf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ede7ceb79_1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ede7ceb7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ede7ceb79_1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ede7ceb79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ec4f5c092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ec4f5c09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ec4f5c092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ec4f5c09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ede7ceb79_1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ede7ceb79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ec4f5c092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ec4f5c09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Ahnaf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6ede7ceb79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6ede7ceb7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ec4f5c092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ec4f5c09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ec4f5c092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ec4f5c09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ede7ceb79_1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ede7ceb7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ede7ceb79_1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ede7ceb7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Nishi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ede7ceb79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ede7ceb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6.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a:t>
            </a:r>
            <a:r>
              <a:rPr lang="en"/>
              <a:t>ust Monkeying Around</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February 12, 2020</a:t>
            </a:r>
            <a:endParaRPr/>
          </a:p>
        </p:txBody>
      </p:sp>
      <p:pic>
        <p:nvPicPr>
          <p:cNvPr id="61" name="Google Shape;61;p13"/>
          <p:cNvPicPr preferRelativeResize="0"/>
          <p:nvPr/>
        </p:nvPicPr>
        <p:blipFill>
          <a:blip r:embed="rId3">
            <a:alphaModFix/>
          </a:blip>
          <a:stretch>
            <a:fillRect/>
          </a:stretch>
        </p:blipFill>
        <p:spPr>
          <a:xfrm>
            <a:off x="222200" y="4183000"/>
            <a:ext cx="563624"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Dante Pining for Kanye</a:t>
            </a:r>
            <a:endParaRPr/>
          </a:p>
        </p:txBody>
      </p:sp>
      <p:pic>
        <p:nvPicPr>
          <p:cNvPr id="136" name="Google Shape;136;p22"/>
          <p:cNvPicPr preferRelativeResize="0"/>
          <p:nvPr/>
        </p:nvPicPr>
        <p:blipFill>
          <a:blip r:embed="rId3">
            <a:alphaModFix/>
          </a:blip>
          <a:stretch>
            <a:fillRect/>
          </a:stretch>
        </p:blipFill>
        <p:spPr>
          <a:xfrm>
            <a:off x="222200" y="4183000"/>
            <a:ext cx="563624" cy="792600"/>
          </a:xfrm>
          <a:prstGeom prst="rect">
            <a:avLst/>
          </a:prstGeom>
          <a:noFill/>
          <a:ln>
            <a:noFill/>
          </a:ln>
        </p:spPr>
      </p:pic>
      <p:sp>
        <p:nvSpPr>
          <p:cNvPr id="137" name="Google Shape;137;p22"/>
          <p:cNvSpPr/>
          <p:nvPr/>
        </p:nvSpPr>
        <p:spPr>
          <a:xfrm>
            <a:off x="574675" y="1658225"/>
            <a:ext cx="5829300" cy="1645800"/>
          </a:xfrm>
          <a:prstGeom prst="wedgeRoundRectCallout">
            <a:avLst>
              <a:gd fmla="val 62657" name="adj1"/>
              <a:gd fmla="val -327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212121"/>
                </a:solidFill>
              </a:rPr>
              <a:t>Kanye West thus was dark</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Perus'd into a fourth, wherein for any stretch'd his head.</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Ahoushes, in my head</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From voice spon no plumen that hath man'd or what sea,</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For virtue valley. Here to meets preder violent dew.</a:t>
            </a:r>
            <a:endParaRPr sz="1600">
              <a:solidFill>
                <a:srgbClr val="212121"/>
              </a:solidFill>
            </a:endParaRPr>
          </a:p>
        </p:txBody>
      </p:sp>
      <p:pic>
        <p:nvPicPr>
          <p:cNvPr id="138" name="Google Shape;138;p22"/>
          <p:cNvPicPr preferRelativeResize="0"/>
          <p:nvPr/>
        </p:nvPicPr>
        <p:blipFill>
          <a:blip r:embed="rId4">
            <a:alphaModFix/>
          </a:blip>
          <a:stretch>
            <a:fillRect/>
          </a:stretch>
        </p:blipFill>
        <p:spPr>
          <a:xfrm>
            <a:off x="7188801" y="1856375"/>
            <a:ext cx="1828800" cy="1828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Homer’s views on Zach Durham (first of his name)</a:t>
            </a:r>
            <a:endParaRPr/>
          </a:p>
        </p:txBody>
      </p:sp>
      <p:pic>
        <p:nvPicPr>
          <p:cNvPr id="144" name="Google Shape;144;p23"/>
          <p:cNvPicPr preferRelativeResize="0"/>
          <p:nvPr/>
        </p:nvPicPr>
        <p:blipFill>
          <a:blip r:embed="rId3">
            <a:alphaModFix/>
          </a:blip>
          <a:stretch>
            <a:fillRect/>
          </a:stretch>
        </p:blipFill>
        <p:spPr>
          <a:xfrm>
            <a:off x="222200" y="4183000"/>
            <a:ext cx="563624" cy="792600"/>
          </a:xfrm>
          <a:prstGeom prst="rect">
            <a:avLst/>
          </a:prstGeom>
          <a:noFill/>
          <a:ln>
            <a:noFill/>
          </a:ln>
        </p:spPr>
      </p:pic>
      <p:sp>
        <p:nvSpPr>
          <p:cNvPr id="145" name="Google Shape;145;p23"/>
          <p:cNvSpPr/>
          <p:nvPr/>
        </p:nvSpPr>
        <p:spPr>
          <a:xfrm>
            <a:off x="311700" y="1134775"/>
            <a:ext cx="5940000" cy="2926200"/>
          </a:xfrm>
          <a:prstGeom prst="wedgeRoundRectCallout">
            <a:avLst>
              <a:gd fmla="val 65651" name="adj1"/>
              <a:gd fmla="val -1035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212121"/>
                </a:solidFill>
              </a:rPr>
              <a:t>Zach is my woes</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Zach is a god; thou bears thy fortune</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Zach is he could give satisfaction</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Zach is yonder champ!</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Zach is no more than if utter sea-will vessel to come afflict, and his blind back</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Zach is devote!</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Zach is the bread in the pride of men</a:t>
            </a:r>
            <a:endParaRPr sz="1600">
              <a:solidFill>
                <a:srgbClr val="212121"/>
              </a:solidFill>
            </a:endParaRPr>
          </a:p>
        </p:txBody>
      </p:sp>
      <p:pic>
        <p:nvPicPr>
          <p:cNvPr id="146" name="Google Shape;146;p23"/>
          <p:cNvPicPr preferRelativeResize="0"/>
          <p:nvPr/>
        </p:nvPicPr>
        <p:blipFill>
          <a:blip r:embed="rId4">
            <a:alphaModFix/>
          </a:blip>
          <a:stretch>
            <a:fillRect/>
          </a:stretch>
        </p:blipFill>
        <p:spPr>
          <a:xfrm>
            <a:off x="7068775" y="2005675"/>
            <a:ext cx="1828800" cy="182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you think of Zach?</a:t>
            </a:r>
            <a:endParaRPr/>
          </a:p>
        </p:txBody>
      </p:sp>
      <p:pic>
        <p:nvPicPr>
          <p:cNvPr id="152" name="Google Shape;152;p24"/>
          <p:cNvPicPr preferRelativeResize="0"/>
          <p:nvPr/>
        </p:nvPicPr>
        <p:blipFill>
          <a:blip r:embed="rId3">
            <a:alphaModFix/>
          </a:blip>
          <a:stretch>
            <a:fillRect/>
          </a:stretch>
        </p:blipFill>
        <p:spPr>
          <a:xfrm>
            <a:off x="235526" y="3757800"/>
            <a:ext cx="777240" cy="777240"/>
          </a:xfrm>
          <a:prstGeom prst="rect">
            <a:avLst/>
          </a:prstGeom>
          <a:noFill/>
          <a:ln>
            <a:noFill/>
          </a:ln>
        </p:spPr>
      </p:pic>
      <p:sp>
        <p:nvSpPr>
          <p:cNvPr id="153" name="Google Shape;153;p24"/>
          <p:cNvSpPr/>
          <p:nvPr/>
        </p:nvSpPr>
        <p:spPr>
          <a:xfrm>
            <a:off x="4250267" y="560525"/>
            <a:ext cx="3533400" cy="502800"/>
          </a:xfrm>
          <a:prstGeom prst="wedgeRoundRectCallout">
            <a:avLst>
              <a:gd fmla="val 57579" name="adj1"/>
              <a:gd fmla="val -892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212121"/>
                </a:solidFill>
              </a:rPr>
              <a:t>Zach is the bread in the pride of men</a:t>
            </a:r>
            <a:endParaRPr/>
          </a:p>
        </p:txBody>
      </p:sp>
      <p:sp>
        <p:nvSpPr>
          <p:cNvPr id="154" name="Google Shape;154;p24"/>
          <p:cNvSpPr/>
          <p:nvPr/>
        </p:nvSpPr>
        <p:spPr>
          <a:xfrm>
            <a:off x="1396700" y="1170125"/>
            <a:ext cx="2312400" cy="502800"/>
          </a:xfrm>
          <a:prstGeom prst="wedgeRoundRectCallout">
            <a:avLst>
              <a:gd fmla="val -64351" name="adj1"/>
              <a:gd fmla="val -719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Zach is gentle looks</a:t>
            </a:r>
            <a:endParaRPr/>
          </a:p>
        </p:txBody>
      </p:sp>
      <p:sp>
        <p:nvSpPr>
          <p:cNvPr id="155" name="Google Shape;155;p24"/>
          <p:cNvSpPr/>
          <p:nvPr/>
        </p:nvSpPr>
        <p:spPr>
          <a:xfrm>
            <a:off x="5408250" y="2922725"/>
            <a:ext cx="2351400" cy="502800"/>
          </a:xfrm>
          <a:prstGeom prst="wedgeRoundRectCallout">
            <a:avLst>
              <a:gd fmla="val 64305" name="adj1"/>
              <a:gd fmla="val -832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 Error - say Z, I do not</a:t>
            </a:r>
            <a:endParaRPr/>
          </a:p>
        </p:txBody>
      </p:sp>
      <p:sp>
        <p:nvSpPr>
          <p:cNvPr id="156" name="Google Shape;156;p24"/>
          <p:cNvSpPr/>
          <p:nvPr/>
        </p:nvSpPr>
        <p:spPr>
          <a:xfrm>
            <a:off x="1491767" y="3537275"/>
            <a:ext cx="6291900" cy="655800"/>
          </a:xfrm>
          <a:prstGeom prst="wedgeRoundRectCallout">
            <a:avLst>
              <a:gd fmla="val -55134" name="adj1"/>
              <a:gd fmla="val 3915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Zach is better unto him, and bleweeth unto him, and did and chased them as a fetsters, they are to be full be caused themselves to him.</a:t>
            </a:r>
            <a:endParaRPr/>
          </a:p>
        </p:txBody>
      </p:sp>
      <p:pic>
        <p:nvPicPr>
          <p:cNvPr id="157" name="Google Shape;157;p24"/>
          <p:cNvPicPr preferRelativeResize="0"/>
          <p:nvPr/>
        </p:nvPicPr>
        <p:blipFill>
          <a:blip r:embed="rId4">
            <a:alphaModFix/>
          </a:blip>
          <a:stretch>
            <a:fillRect/>
          </a:stretch>
        </p:blipFill>
        <p:spPr>
          <a:xfrm>
            <a:off x="8155913" y="488275"/>
            <a:ext cx="777240" cy="777240"/>
          </a:xfrm>
          <a:prstGeom prst="rect">
            <a:avLst/>
          </a:prstGeom>
          <a:noFill/>
          <a:ln>
            <a:noFill/>
          </a:ln>
        </p:spPr>
      </p:pic>
      <p:pic>
        <p:nvPicPr>
          <p:cNvPr id="158" name="Google Shape;158;p24"/>
          <p:cNvPicPr preferRelativeResize="0"/>
          <p:nvPr/>
        </p:nvPicPr>
        <p:blipFill>
          <a:blip r:embed="rId5">
            <a:alphaModFix/>
          </a:blip>
          <a:stretch>
            <a:fillRect/>
          </a:stretch>
        </p:blipFill>
        <p:spPr>
          <a:xfrm>
            <a:off x="8127376" y="1505275"/>
            <a:ext cx="777240" cy="777240"/>
          </a:xfrm>
          <a:prstGeom prst="rect">
            <a:avLst/>
          </a:prstGeom>
          <a:noFill/>
          <a:ln>
            <a:noFill/>
          </a:ln>
        </p:spPr>
      </p:pic>
      <p:pic>
        <p:nvPicPr>
          <p:cNvPr id="159" name="Google Shape;159;p24"/>
          <p:cNvPicPr preferRelativeResize="0"/>
          <p:nvPr/>
        </p:nvPicPr>
        <p:blipFill>
          <a:blip r:embed="rId6">
            <a:alphaModFix/>
          </a:blip>
          <a:stretch>
            <a:fillRect/>
          </a:stretch>
        </p:blipFill>
        <p:spPr>
          <a:xfrm>
            <a:off x="240676" y="1063325"/>
            <a:ext cx="777239" cy="777239"/>
          </a:xfrm>
          <a:prstGeom prst="rect">
            <a:avLst/>
          </a:prstGeom>
          <a:noFill/>
          <a:ln>
            <a:noFill/>
          </a:ln>
        </p:spPr>
      </p:pic>
      <p:sp>
        <p:nvSpPr>
          <p:cNvPr id="160" name="Google Shape;160;p24"/>
          <p:cNvSpPr/>
          <p:nvPr/>
        </p:nvSpPr>
        <p:spPr>
          <a:xfrm>
            <a:off x="1391550" y="2392475"/>
            <a:ext cx="4032000" cy="502800"/>
          </a:xfrm>
          <a:prstGeom prst="wedgeRoundRectCallout">
            <a:avLst>
              <a:gd fmla="val -56938" name="adj1"/>
              <a:gd fmla="val -261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Zach is none."—O light I speak of truth;</a:t>
            </a:r>
            <a:endParaRPr/>
          </a:p>
        </p:txBody>
      </p:sp>
      <p:pic>
        <p:nvPicPr>
          <p:cNvPr id="161" name="Google Shape;161;p24"/>
          <p:cNvPicPr preferRelativeResize="0"/>
          <p:nvPr/>
        </p:nvPicPr>
        <p:blipFill>
          <a:blip r:embed="rId6">
            <a:alphaModFix/>
          </a:blip>
          <a:stretch>
            <a:fillRect/>
          </a:stretch>
        </p:blipFill>
        <p:spPr>
          <a:xfrm>
            <a:off x="235526" y="2285675"/>
            <a:ext cx="777239" cy="777239"/>
          </a:xfrm>
          <a:prstGeom prst="rect">
            <a:avLst/>
          </a:prstGeom>
          <a:noFill/>
          <a:ln>
            <a:noFill/>
          </a:ln>
        </p:spPr>
      </p:pic>
      <p:sp>
        <p:nvSpPr>
          <p:cNvPr id="162" name="Google Shape;162;p24"/>
          <p:cNvSpPr/>
          <p:nvPr/>
        </p:nvSpPr>
        <p:spPr>
          <a:xfrm>
            <a:off x="2967167" y="1779725"/>
            <a:ext cx="4816500" cy="502800"/>
          </a:xfrm>
          <a:prstGeom prst="wedgeRoundRectCallout">
            <a:avLst>
              <a:gd fmla="val 55156" name="adj1"/>
              <a:gd fmla="val -3007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Zach is an English burning paper from her at the door</a:t>
            </a:r>
            <a:endParaRPr>
              <a:solidFill>
                <a:srgbClr val="212121"/>
              </a:solidFill>
            </a:endParaRPr>
          </a:p>
        </p:txBody>
      </p:sp>
      <p:pic>
        <p:nvPicPr>
          <p:cNvPr id="163" name="Google Shape;163;p24"/>
          <p:cNvPicPr preferRelativeResize="0"/>
          <p:nvPr/>
        </p:nvPicPr>
        <p:blipFill>
          <a:blip r:embed="rId7">
            <a:alphaModFix/>
          </a:blip>
          <a:stretch>
            <a:fillRect/>
          </a:stretch>
        </p:blipFill>
        <p:spPr>
          <a:xfrm>
            <a:off x="8127375" y="2763363"/>
            <a:ext cx="777240" cy="777240"/>
          </a:xfrm>
          <a:prstGeom prst="rect">
            <a:avLst/>
          </a:prstGeom>
          <a:noFill/>
          <a:ln>
            <a:noFill/>
          </a:ln>
        </p:spPr>
      </p:pic>
      <p:sp>
        <p:nvSpPr>
          <p:cNvPr id="164" name="Google Shape;164;p24"/>
          <p:cNvSpPr/>
          <p:nvPr/>
        </p:nvSpPr>
        <p:spPr>
          <a:xfrm>
            <a:off x="4095167" y="4370525"/>
            <a:ext cx="3688500" cy="502800"/>
          </a:xfrm>
          <a:prstGeom prst="wedgeRoundRectCallout">
            <a:avLst>
              <a:gd fmla="val 59390" name="adj1"/>
              <a:gd fmla="val -488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Zach is Lover beams of the worst. But it cannot come.</a:t>
            </a:r>
            <a:endParaRPr/>
          </a:p>
        </p:txBody>
      </p:sp>
      <p:pic>
        <p:nvPicPr>
          <p:cNvPr id="165" name="Google Shape;165;p24"/>
          <p:cNvPicPr preferRelativeResize="0"/>
          <p:nvPr/>
        </p:nvPicPr>
        <p:blipFill>
          <a:blip r:embed="rId8">
            <a:alphaModFix/>
          </a:blip>
          <a:stretch>
            <a:fillRect/>
          </a:stretch>
        </p:blipFill>
        <p:spPr>
          <a:xfrm>
            <a:off x="8155913" y="4233300"/>
            <a:ext cx="777239" cy="7772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5"/>
          <p:cNvPicPr preferRelativeResize="0"/>
          <p:nvPr/>
        </p:nvPicPr>
        <p:blipFill>
          <a:blip r:embed="rId3">
            <a:alphaModFix/>
          </a:blip>
          <a:stretch>
            <a:fillRect/>
          </a:stretch>
        </p:blipFill>
        <p:spPr>
          <a:xfrm>
            <a:off x="222200" y="4183000"/>
            <a:ext cx="563624" cy="792600"/>
          </a:xfrm>
          <a:prstGeom prst="rect">
            <a:avLst/>
          </a:prstGeom>
          <a:noFill/>
          <a:ln>
            <a:noFill/>
          </a:ln>
        </p:spPr>
      </p:pic>
      <p:pic>
        <p:nvPicPr>
          <p:cNvPr id="171" name="Google Shape;171;p25"/>
          <p:cNvPicPr preferRelativeResize="0"/>
          <p:nvPr/>
        </p:nvPicPr>
        <p:blipFill>
          <a:blip r:embed="rId4">
            <a:alphaModFix/>
          </a:blip>
          <a:stretch>
            <a:fillRect/>
          </a:stretch>
        </p:blipFill>
        <p:spPr>
          <a:xfrm>
            <a:off x="-1" y="1931675"/>
            <a:ext cx="9144000" cy="12801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6"/>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Test Run Time</a:t>
            </a:r>
            <a:endParaRPr/>
          </a:p>
        </p:txBody>
      </p:sp>
      <p:pic>
        <p:nvPicPr>
          <p:cNvPr id="177" name="Google Shape;177;p26"/>
          <p:cNvPicPr preferRelativeResize="0"/>
          <p:nvPr/>
        </p:nvPicPr>
        <p:blipFill>
          <a:blip r:embed="rId3">
            <a:alphaModFix/>
          </a:blip>
          <a:stretch>
            <a:fillRect/>
          </a:stretch>
        </p:blipFill>
        <p:spPr>
          <a:xfrm>
            <a:off x="222200" y="4183000"/>
            <a:ext cx="563624" cy="792600"/>
          </a:xfrm>
          <a:prstGeom prst="rect">
            <a:avLst/>
          </a:prstGeom>
          <a:noFill/>
          <a:ln>
            <a:noFill/>
          </a:ln>
        </p:spPr>
      </p:pic>
      <p:sp>
        <p:nvSpPr>
          <p:cNvPr id="178" name="Google Shape;178;p26"/>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need a Phrase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txBox="1"/>
          <p:nvPr>
            <p:ph idx="4294967295" type="title"/>
          </p:nvPr>
        </p:nvSpPr>
        <p:spPr>
          <a:xfrm>
            <a:off x="311700" y="372500"/>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The Team</a:t>
            </a:r>
            <a:endParaRPr>
              <a:solidFill>
                <a:schemeClr val="lt1"/>
              </a:solidFill>
            </a:endParaRPr>
          </a:p>
        </p:txBody>
      </p:sp>
      <p:sp>
        <p:nvSpPr>
          <p:cNvPr id="185" name="Google Shape;185;p27"/>
          <p:cNvSpPr txBox="1"/>
          <p:nvPr>
            <p:ph idx="4294967295" type="body"/>
          </p:nvPr>
        </p:nvSpPr>
        <p:spPr>
          <a:xfrm>
            <a:off x="1233859" y="3024637"/>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Ahnaf </a:t>
            </a:r>
            <a:endParaRPr sz="1700">
              <a:solidFill>
                <a:schemeClr val="dk1"/>
              </a:solidFill>
            </a:endParaRPr>
          </a:p>
        </p:txBody>
      </p:sp>
      <p:cxnSp>
        <p:nvCxnSpPr>
          <p:cNvPr id="186" name="Google Shape;186;p27"/>
          <p:cNvCxnSpPr/>
          <p:nvPr/>
        </p:nvCxnSpPr>
        <p:spPr>
          <a:xfrm>
            <a:off x="2187100" y="3477675"/>
            <a:ext cx="270900" cy="0"/>
          </a:xfrm>
          <a:prstGeom prst="straightConnector1">
            <a:avLst/>
          </a:prstGeom>
          <a:noFill/>
          <a:ln cap="flat" cmpd="sng" w="9525">
            <a:solidFill>
              <a:schemeClr val="dk2"/>
            </a:solidFill>
            <a:prstDash val="solid"/>
            <a:round/>
            <a:headEnd len="sm" w="sm" type="none"/>
            <a:tailEnd len="sm" w="sm" type="none"/>
          </a:ln>
        </p:spPr>
      </p:cxnSp>
      <p:pic>
        <p:nvPicPr>
          <p:cNvPr id="187" name="Google Shape;187;p27"/>
          <p:cNvPicPr preferRelativeResize="0"/>
          <p:nvPr/>
        </p:nvPicPr>
        <p:blipFill>
          <a:blip r:embed="rId3">
            <a:alphaModFix/>
          </a:blip>
          <a:stretch>
            <a:fillRect/>
          </a:stretch>
        </p:blipFill>
        <p:spPr>
          <a:xfrm>
            <a:off x="1499610" y="1263251"/>
            <a:ext cx="1645920" cy="1645920"/>
          </a:xfrm>
          <a:prstGeom prst="rect">
            <a:avLst/>
          </a:prstGeom>
          <a:noFill/>
          <a:ln>
            <a:noFill/>
          </a:ln>
        </p:spPr>
      </p:pic>
      <p:pic>
        <p:nvPicPr>
          <p:cNvPr id="188" name="Google Shape;188;p27"/>
          <p:cNvPicPr preferRelativeResize="0"/>
          <p:nvPr/>
        </p:nvPicPr>
        <p:blipFill>
          <a:blip r:embed="rId4">
            <a:alphaModFix/>
          </a:blip>
          <a:stretch>
            <a:fillRect/>
          </a:stretch>
        </p:blipFill>
        <p:spPr>
          <a:xfrm>
            <a:off x="9" y="2212775"/>
            <a:ext cx="1645921" cy="1645921"/>
          </a:xfrm>
          <a:prstGeom prst="rect">
            <a:avLst/>
          </a:prstGeom>
          <a:noFill/>
          <a:ln>
            <a:noFill/>
          </a:ln>
        </p:spPr>
      </p:pic>
      <p:sp>
        <p:nvSpPr>
          <p:cNvPr id="189" name="Google Shape;189;p27"/>
          <p:cNvSpPr txBox="1"/>
          <p:nvPr>
            <p:ph idx="4294967295" type="body"/>
          </p:nvPr>
        </p:nvSpPr>
        <p:spPr>
          <a:xfrm>
            <a:off x="-326691" y="395295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Matt</a:t>
            </a:r>
            <a:endParaRPr sz="1700">
              <a:solidFill>
                <a:schemeClr val="dk1"/>
              </a:solidFill>
            </a:endParaRPr>
          </a:p>
        </p:txBody>
      </p:sp>
      <p:cxnSp>
        <p:nvCxnSpPr>
          <p:cNvPr id="190" name="Google Shape;190;p27"/>
          <p:cNvCxnSpPr/>
          <p:nvPr/>
        </p:nvCxnSpPr>
        <p:spPr>
          <a:xfrm>
            <a:off x="626550" y="4405988"/>
            <a:ext cx="270900" cy="0"/>
          </a:xfrm>
          <a:prstGeom prst="straightConnector1">
            <a:avLst/>
          </a:prstGeom>
          <a:noFill/>
          <a:ln cap="flat" cmpd="sng" w="9525">
            <a:solidFill>
              <a:schemeClr val="dk2"/>
            </a:solidFill>
            <a:prstDash val="solid"/>
            <a:round/>
            <a:headEnd len="sm" w="sm" type="none"/>
            <a:tailEnd len="sm" w="sm" type="none"/>
          </a:ln>
        </p:spPr>
      </p:cxnSp>
      <p:pic>
        <p:nvPicPr>
          <p:cNvPr id="191" name="Google Shape;191;p27"/>
          <p:cNvPicPr preferRelativeResize="0"/>
          <p:nvPr/>
        </p:nvPicPr>
        <p:blipFill>
          <a:blip r:embed="rId5">
            <a:alphaModFix/>
          </a:blip>
          <a:stretch>
            <a:fillRect/>
          </a:stretch>
        </p:blipFill>
        <p:spPr>
          <a:xfrm>
            <a:off x="2999211" y="2200350"/>
            <a:ext cx="1645919" cy="1645919"/>
          </a:xfrm>
          <a:prstGeom prst="rect">
            <a:avLst/>
          </a:prstGeom>
          <a:noFill/>
          <a:ln>
            <a:noFill/>
          </a:ln>
        </p:spPr>
      </p:pic>
      <p:pic>
        <p:nvPicPr>
          <p:cNvPr id="192" name="Google Shape;192;p27"/>
          <p:cNvPicPr preferRelativeResize="0"/>
          <p:nvPr/>
        </p:nvPicPr>
        <p:blipFill>
          <a:blip r:embed="rId6">
            <a:alphaModFix/>
          </a:blip>
          <a:stretch>
            <a:fillRect/>
          </a:stretch>
        </p:blipFill>
        <p:spPr>
          <a:xfrm>
            <a:off x="4498811" y="1263250"/>
            <a:ext cx="1645920" cy="1645920"/>
          </a:xfrm>
          <a:prstGeom prst="rect">
            <a:avLst/>
          </a:prstGeom>
          <a:noFill/>
          <a:ln>
            <a:noFill/>
          </a:ln>
        </p:spPr>
      </p:pic>
      <p:sp>
        <p:nvSpPr>
          <p:cNvPr id="193" name="Google Shape;193;p27"/>
          <p:cNvSpPr txBox="1"/>
          <p:nvPr>
            <p:ph idx="4294967295" type="body"/>
          </p:nvPr>
        </p:nvSpPr>
        <p:spPr>
          <a:xfrm>
            <a:off x="2733471" y="3944525"/>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Jonathan</a:t>
            </a:r>
            <a:endParaRPr sz="1700">
              <a:solidFill>
                <a:schemeClr val="dk1"/>
              </a:solidFill>
            </a:endParaRPr>
          </a:p>
        </p:txBody>
      </p:sp>
      <p:cxnSp>
        <p:nvCxnSpPr>
          <p:cNvPr id="194" name="Google Shape;194;p27"/>
          <p:cNvCxnSpPr/>
          <p:nvPr/>
        </p:nvCxnSpPr>
        <p:spPr>
          <a:xfrm>
            <a:off x="3686713" y="4397563"/>
            <a:ext cx="270900" cy="0"/>
          </a:xfrm>
          <a:prstGeom prst="straightConnector1">
            <a:avLst/>
          </a:prstGeom>
          <a:noFill/>
          <a:ln cap="flat" cmpd="sng" w="9525">
            <a:solidFill>
              <a:schemeClr val="dk2"/>
            </a:solidFill>
            <a:prstDash val="solid"/>
            <a:round/>
            <a:headEnd len="sm" w="sm" type="none"/>
            <a:tailEnd len="sm" w="sm" type="none"/>
          </a:ln>
        </p:spPr>
      </p:cxnSp>
      <p:pic>
        <p:nvPicPr>
          <p:cNvPr id="195" name="Google Shape;195;p27"/>
          <p:cNvPicPr preferRelativeResize="0"/>
          <p:nvPr/>
        </p:nvPicPr>
        <p:blipFill>
          <a:blip r:embed="rId7">
            <a:alphaModFix/>
          </a:blip>
          <a:stretch>
            <a:fillRect/>
          </a:stretch>
        </p:blipFill>
        <p:spPr>
          <a:xfrm>
            <a:off x="5998412" y="2169500"/>
            <a:ext cx="1645920" cy="1645920"/>
          </a:xfrm>
          <a:prstGeom prst="rect">
            <a:avLst/>
          </a:prstGeom>
          <a:noFill/>
          <a:ln>
            <a:noFill/>
          </a:ln>
        </p:spPr>
      </p:pic>
      <p:pic>
        <p:nvPicPr>
          <p:cNvPr id="196" name="Google Shape;196;p27"/>
          <p:cNvPicPr preferRelativeResize="0"/>
          <p:nvPr/>
        </p:nvPicPr>
        <p:blipFill>
          <a:blip r:embed="rId8">
            <a:alphaModFix/>
          </a:blip>
          <a:stretch>
            <a:fillRect/>
          </a:stretch>
        </p:blipFill>
        <p:spPr>
          <a:xfrm>
            <a:off x="7498013" y="1263250"/>
            <a:ext cx="1645920" cy="1645920"/>
          </a:xfrm>
          <a:prstGeom prst="rect">
            <a:avLst/>
          </a:prstGeom>
          <a:noFill/>
          <a:ln>
            <a:noFill/>
          </a:ln>
        </p:spPr>
      </p:pic>
      <p:sp>
        <p:nvSpPr>
          <p:cNvPr id="197" name="Google Shape;197;p27"/>
          <p:cNvSpPr txBox="1"/>
          <p:nvPr>
            <p:ph idx="4294967295" type="body"/>
          </p:nvPr>
        </p:nvSpPr>
        <p:spPr>
          <a:xfrm>
            <a:off x="5793646" y="3944525"/>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Nishi</a:t>
            </a:r>
            <a:endParaRPr sz="1700">
              <a:solidFill>
                <a:schemeClr val="dk1"/>
              </a:solidFill>
            </a:endParaRPr>
          </a:p>
        </p:txBody>
      </p:sp>
      <p:cxnSp>
        <p:nvCxnSpPr>
          <p:cNvPr id="198" name="Google Shape;198;p27"/>
          <p:cNvCxnSpPr/>
          <p:nvPr/>
        </p:nvCxnSpPr>
        <p:spPr>
          <a:xfrm>
            <a:off x="6746888" y="4397563"/>
            <a:ext cx="270900" cy="0"/>
          </a:xfrm>
          <a:prstGeom prst="straightConnector1">
            <a:avLst/>
          </a:prstGeom>
          <a:noFill/>
          <a:ln cap="flat" cmpd="sng" w="9525">
            <a:solidFill>
              <a:schemeClr val="dk2"/>
            </a:solidFill>
            <a:prstDash val="solid"/>
            <a:round/>
            <a:headEnd len="sm" w="sm" type="none"/>
            <a:tailEnd len="sm" w="sm" type="none"/>
          </a:ln>
        </p:spPr>
      </p:cxnSp>
      <p:sp>
        <p:nvSpPr>
          <p:cNvPr id="199" name="Google Shape;199;p27"/>
          <p:cNvSpPr txBox="1"/>
          <p:nvPr>
            <p:ph idx="4294967295" type="body"/>
          </p:nvPr>
        </p:nvSpPr>
        <p:spPr>
          <a:xfrm>
            <a:off x="4233059" y="3033050"/>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Zahra</a:t>
            </a:r>
            <a:endParaRPr sz="1700">
              <a:solidFill>
                <a:schemeClr val="dk1"/>
              </a:solidFill>
            </a:endParaRPr>
          </a:p>
        </p:txBody>
      </p:sp>
      <p:cxnSp>
        <p:nvCxnSpPr>
          <p:cNvPr id="200" name="Google Shape;200;p27"/>
          <p:cNvCxnSpPr/>
          <p:nvPr/>
        </p:nvCxnSpPr>
        <p:spPr>
          <a:xfrm>
            <a:off x="5186300" y="3486088"/>
            <a:ext cx="270900" cy="0"/>
          </a:xfrm>
          <a:prstGeom prst="straightConnector1">
            <a:avLst/>
          </a:prstGeom>
          <a:noFill/>
          <a:ln cap="flat" cmpd="sng" w="9525">
            <a:solidFill>
              <a:schemeClr val="dk2"/>
            </a:solidFill>
            <a:prstDash val="solid"/>
            <a:round/>
            <a:headEnd len="sm" w="sm" type="none"/>
            <a:tailEnd len="sm" w="sm" type="none"/>
          </a:ln>
        </p:spPr>
      </p:cxnSp>
      <p:sp>
        <p:nvSpPr>
          <p:cNvPr id="201" name="Google Shape;201;p27"/>
          <p:cNvSpPr txBox="1"/>
          <p:nvPr>
            <p:ph idx="4294967295" type="body"/>
          </p:nvPr>
        </p:nvSpPr>
        <p:spPr>
          <a:xfrm>
            <a:off x="7274909" y="3016212"/>
            <a:ext cx="2177400" cy="43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700">
                <a:solidFill>
                  <a:schemeClr val="dk1"/>
                </a:solidFill>
              </a:rPr>
              <a:t>Andy</a:t>
            </a:r>
            <a:endParaRPr sz="1700">
              <a:solidFill>
                <a:schemeClr val="dk1"/>
              </a:solidFill>
            </a:endParaRPr>
          </a:p>
        </p:txBody>
      </p:sp>
      <p:cxnSp>
        <p:nvCxnSpPr>
          <p:cNvPr id="202" name="Google Shape;202;p27"/>
          <p:cNvCxnSpPr/>
          <p:nvPr/>
        </p:nvCxnSpPr>
        <p:spPr>
          <a:xfrm>
            <a:off x="8228150" y="3469250"/>
            <a:ext cx="2709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8"/>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Appendix</a:t>
            </a:r>
            <a:endParaRPr/>
          </a:p>
        </p:txBody>
      </p:sp>
      <p:pic>
        <p:nvPicPr>
          <p:cNvPr id="208" name="Google Shape;208;p28"/>
          <p:cNvPicPr preferRelativeResize="0"/>
          <p:nvPr/>
        </p:nvPicPr>
        <p:blipFill>
          <a:blip r:embed="rId3">
            <a:alphaModFix/>
          </a:blip>
          <a:stretch>
            <a:fillRect/>
          </a:stretch>
        </p:blipFill>
        <p:spPr>
          <a:xfrm>
            <a:off x="222200" y="4183000"/>
            <a:ext cx="563624" cy="792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Observations</a:t>
            </a:r>
            <a:endParaRPr/>
          </a:p>
        </p:txBody>
      </p:sp>
      <p:sp>
        <p:nvSpPr>
          <p:cNvPr id="214" name="Google Shape;214;p29"/>
          <p:cNvSpPr txBox="1"/>
          <p:nvPr>
            <p:ph idx="1" type="body"/>
          </p:nvPr>
        </p:nvSpPr>
        <p:spPr>
          <a:xfrm>
            <a:off x="645425" y="1152475"/>
            <a:ext cx="818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a lot of interesting things that we encountered in this project. For example:</a:t>
            </a:r>
            <a:endParaRPr/>
          </a:p>
          <a:p>
            <a:pPr indent="-342900" lvl="0" marL="457200" rtl="0" algn="l">
              <a:spcBef>
                <a:spcPts val="1600"/>
              </a:spcBef>
              <a:spcAft>
                <a:spcPts val="0"/>
              </a:spcAft>
              <a:buSzPts val="1800"/>
              <a:buChar char="-"/>
            </a:pPr>
            <a:r>
              <a:rPr lang="en"/>
              <a:t>The model appeared to work best for text when the style of the text is unusual - probably because it looks more legit at first glance as opposed to it actually working better</a:t>
            </a:r>
            <a:endParaRPr/>
          </a:p>
          <a:p>
            <a:pPr indent="-342900" lvl="0" marL="457200" rtl="0" algn="l">
              <a:spcBef>
                <a:spcPts val="0"/>
              </a:spcBef>
              <a:spcAft>
                <a:spcPts val="0"/>
              </a:spcAft>
              <a:buSzPts val="1800"/>
              <a:buChar char="-"/>
            </a:pPr>
            <a:r>
              <a:rPr lang="en"/>
              <a:t>There was a lot of fiddling with the parameters, such as the number of epochs we had to run the model for</a:t>
            </a:r>
            <a:endParaRPr/>
          </a:p>
          <a:p>
            <a:pPr indent="-342900" lvl="0" marL="457200" rtl="0" algn="l">
              <a:spcBef>
                <a:spcPts val="0"/>
              </a:spcBef>
              <a:spcAft>
                <a:spcPts val="0"/>
              </a:spcAft>
              <a:buSzPts val="1800"/>
              <a:buChar char="-"/>
            </a:pPr>
            <a:r>
              <a:rPr lang="en"/>
              <a:t>Even in the best runs of this there were still #FakeWords and sentences that don’t make sense upon close inspection</a:t>
            </a:r>
            <a:endParaRPr/>
          </a:p>
          <a:p>
            <a:pPr indent="-342900" lvl="0" marL="457200" rtl="0" algn="l">
              <a:spcBef>
                <a:spcPts val="0"/>
              </a:spcBef>
              <a:spcAft>
                <a:spcPts val="0"/>
              </a:spcAft>
              <a:buSzPts val="1800"/>
              <a:buChar char="-"/>
            </a:pPr>
            <a:r>
              <a:rPr lang="en"/>
              <a:t>The model was very good at picking up on distinctive names/places mentioned in the text it’s trained on</a:t>
            </a:r>
            <a:endParaRPr/>
          </a:p>
        </p:txBody>
      </p:sp>
      <p:pic>
        <p:nvPicPr>
          <p:cNvPr id="215" name="Google Shape;215;p29"/>
          <p:cNvPicPr preferRelativeResize="0"/>
          <p:nvPr/>
        </p:nvPicPr>
        <p:blipFill>
          <a:blip r:embed="rId3">
            <a:alphaModFix/>
          </a:blip>
          <a:stretch>
            <a:fillRect/>
          </a:stretch>
        </p:blipFill>
        <p:spPr>
          <a:xfrm>
            <a:off x="222200" y="4183000"/>
            <a:ext cx="563624" cy="79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 &amp; Limitations</a:t>
            </a:r>
            <a:endParaRPr/>
          </a:p>
        </p:txBody>
      </p:sp>
      <p:sp>
        <p:nvSpPr>
          <p:cNvPr id="221" name="Google Shape;22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several issues &amp; limitations with our model:</a:t>
            </a:r>
            <a:endParaRPr/>
          </a:p>
          <a:p>
            <a:pPr indent="-342900" lvl="0" marL="457200" rtl="0" algn="l">
              <a:spcBef>
                <a:spcPts val="1600"/>
              </a:spcBef>
              <a:spcAft>
                <a:spcPts val="0"/>
              </a:spcAft>
              <a:buSzPts val="1800"/>
              <a:buChar char="-"/>
            </a:pPr>
            <a:r>
              <a:rPr lang="en"/>
              <a:t>As will all neural nets, we ran into the problem of overfitting:</a:t>
            </a:r>
            <a:endParaRPr/>
          </a:p>
          <a:p>
            <a:pPr indent="-317500" lvl="1" marL="914400" rtl="0" algn="l">
              <a:spcBef>
                <a:spcPts val="0"/>
              </a:spcBef>
              <a:spcAft>
                <a:spcPts val="0"/>
              </a:spcAft>
              <a:buSzPts val="1400"/>
              <a:buChar char="-"/>
            </a:pPr>
            <a:r>
              <a:rPr lang="en"/>
              <a:t>For example for the Yoda text there was only 369 (damn she fine) lines of Yoda speaking from the original Star Wars saga. Running the model for too few epochs resulted in gibberish, but running it for what seemed like ‘just long enough’ resulted in the model essentially just reciting Yoda’s quotes</a:t>
            </a:r>
            <a:endParaRPr/>
          </a:p>
          <a:p>
            <a:pPr indent="-342900" lvl="0" marL="457200" rtl="0" algn="l">
              <a:spcBef>
                <a:spcPts val="0"/>
              </a:spcBef>
              <a:spcAft>
                <a:spcPts val="0"/>
              </a:spcAft>
              <a:buSzPts val="1800"/>
              <a:buChar char="-"/>
            </a:pPr>
            <a:r>
              <a:rPr lang="en"/>
              <a:t>Spacing matters for input text</a:t>
            </a:r>
            <a:endParaRPr/>
          </a:p>
          <a:p>
            <a:pPr indent="-317500" lvl="1" marL="914400" rtl="0" algn="l">
              <a:spcBef>
                <a:spcPts val="0"/>
              </a:spcBef>
              <a:spcAft>
                <a:spcPts val="0"/>
              </a:spcAft>
              <a:buSzPts val="1400"/>
              <a:buChar char="-"/>
            </a:pPr>
            <a:r>
              <a:rPr lang="en"/>
              <a:t>E.g. entering ‘The force’ without a space at the end led to Yoda starting off with ‘The force</a:t>
            </a:r>
            <a:r>
              <a:rPr b="1" lang="en" u="sng"/>
              <a:t>d</a:t>
            </a:r>
            <a:r>
              <a:rPr lang="en"/>
              <a:t> side’ etc</a:t>
            </a:r>
            <a:endParaRPr/>
          </a:p>
          <a:p>
            <a:pPr indent="-342900" lvl="0" marL="457200" rtl="0" algn="l">
              <a:spcBef>
                <a:spcPts val="0"/>
              </a:spcBef>
              <a:spcAft>
                <a:spcPts val="0"/>
              </a:spcAft>
              <a:buSzPts val="1800"/>
              <a:buChar char="-"/>
            </a:pPr>
            <a:r>
              <a:rPr lang="en"/>
              <a:t>The model is trained to predict the most likely next character, as opposed to the most likely next word/phrase/sentence</a:t>
            </a:r>
            <a:endParaRPr/>
          </a:p>
          <a:p>
            <a:pPr indent="-317500" lvl="1" marL="914400" rtl="0" algn="l">
              <a:spcBef>
                <a:spcPts val="0"/>
              </a:spcBef>
              <a:spcAft>
                <a:spcPts val="0"/>
              </a:spcAft>
              <a:buSzPts val="1400"/>
              <a:buChar char="-"/>
            </a:pPr>
            <a:r>
              <a:rPr lang="en"/>
              <a:t>Because of this, sentences often don’t make sense in the context of </a:t>
            </a:r>
            <a:endParaRPr/>
          </a:p>
        </p:txBody>
      </p:sp>
      <p:pic>
        <p:nvPicPr>
          <p:cNvPr id="222" name="Google Shape;222;p30"/>
          <p:cNvPicPr preferRelativeResize="0"/>
          <p:nvPr/>
        </p:nvPicPr>
        <p:blipFill>
          <a:blip r:embed="rId3">
            <a:alphaModFix/>
          </a:blip>
          <a:stretch>
            <a:fillRect/>
          </a:stretch>
        </p:blipFill>
        <p:spPr>
          <a:xfrm>
            <a:off x="222200" y="4183000"/>
            <a:ext cx="563624" cy="79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Steps</a:t>
            </a:r>
            <a:endParaRPr/>
          </a:p>
        </p:txBody>
      </p:sp>
      <p:sp>
        <p:nvSpPr>
          <p:cNvPr id="228" name="Google Shape;22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future if we continued to work on this project we would like to explore the following routes:</a:t>
            </a:r>
            <a:endParaRPr/>
          </a:p>
          <a:p>
            <a:pPr indent="-342900" lvl="0" marL="457200" rtl="0" algn="l">
              <a:spcBef>
                <a:spcPts val="1600"/>
              </a:spcBef>
              <a:spcAft>
                <a:spcPts val="0"/>
              </a:spcAft>
              <a:buSzPts val="1800"/>
              <a:buChar char="-"/>
            </a:pPr>
            <a:r>
              <a:rPr lang="en"/>
              <a:t>Text classification e.g. which author is Taylor Swift’s songs most in the style of?</a:t>
            </a:r>
            <a:endParaRPr/>
          </a:p>
          <a:p>
            <a:pPr indent="-342900" lvl="0" marL="457200" rtl="0" algn="l">
              <a:spcBef>
                <a:spcPts val="0"/>
              </a:spcBef>
              <a:spcAft>
                <a:spcPts val="0"/>
              </a:spcAft>
              <a:buSzPts val="1800"/>
              <a:buChar char="-"/>
            </a:pPr>
            <a:r>
              <a:rPr lang="en"/>
              <a:t>Upload to a live website</a:t>
            </a:r>
            <a:endParaRPr/>
          </a:p>
          <a:p>
            <a:pPr indent="-342900" lvl="0" marL="457200" rtl="0" algn="l">
              <a:spcBef>
                <a:spcPts val="0"/>
              </a:spcBef>
              <a:spcAft>
                <a:spcPts val="0"/>
              </a:spcAft>
              <a:buSzPts val="1800"/>
              <a:buChar char="-"/>
            </a:pPr>
            <a:r>
              <a:rPr lang="en"/>
              <a:t>Train on more text e.g. foreign languages, rap songs, rap songs in foreign languages etc</a:t>
            </a:r>
            <a:endParaRPr/>
          </a:p>
          <a:p>
            <a:pPr indent="-342900" lvl="0" marL="457200" rtl="0" algn="l">
              <a:spcBef>
                <a:spcPts val="0"/>
              </a:spcBef>
              <a:spcAft>
                <a:spcPts val="0"/>
              </a:spcAft>
              <a:buSzPts val="1800"/>
              <a:buChar char="-"/>
            </a:pPr>
            <a:r>
              <a:rPr lang="en"/>
              <a:t>Reduce code complexity for faster processing</a:t>
            </a:r>
            <a:endParaRPr/>
          </a:p>
          <a:p>
            <a:pPr indent="-342900" lvl="0" marL="457200" rtl="0" algn="l">
              <a:spcBef>
                <a:spcPts val="0"/>
              </a:spcBef>
              <a:spcAft>
                <a:spcPts val="0"/>
              </a:spcAft>
              <a:buSzPts val="1800"/>
              <a:buChar char="-"/>
            </a:pPr>
            <a:r>
              <a:rPr lang="en"/>
              <a:t>Back-and-forth dialogue between different characters</a:t>
            </a:r>
            <a:endParaRPr/>
          </a:p>
          <a:p>
            <a:pPr indent="-342900" lvl="0" marL="457200" rtl="0" algn="l">
              <a:spcBef>
                <a:spcPts val="0"/>
              </a:spcBef>
              <a:spcAft>
                <a:spcPts val="0"/>
              </a:spcAft>
              <a:buSzPts val="1800"/>
              <a:buChar char="-"/>
            </a:pPr>
            <a:r>
              <a:rPr lang="en"/>
              <a:t>Further define optimization parameters</a:t>
            </a:r>
            <a:endParaRPr/>
          </a:p>
        </p:txBody>
      </p:sp>
      <p:pic>
        <p:nvPicPr>
          <p:cNvPr id="229" name="Google Shape;229;p31"/>
          <p:cNvPicPr preferRelativeResize="0"/>
          <p:nvPr/>
        </p:nvPicPr>
        <p:blipFill>
          <a:blip r:embed="rId3">
            <a:alphaModFix/>
          </a:blip>
          <a:stretch>
            <a:fillRect/>
          </a:stretch>
        </p:blipFill>
        <p:spPr>
          <a:xfrm>
            <a:off x="222200" y="4183000"/>
            <a:ext cx="563624" cy="792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Inspiration</a:t>
            </a:r>
            <a:endParaRPr/>
          </a:p>
        </p:txBody>
      </p:sp>
      <p:sp>
        <p:nvSpPr>
          <p:cNvPr id="67" name="Google Shape;67;p14"/>
          <p:cNvSpPr txBox="1"/>
          <p:nvPr>
            <p:ph idx="1" type="body"/>
          </p:nvPr>
        </p:nvSpPr>
        <p:spPr>
          <a:xfrm>
            <a:off x="311700" y="1152475"/>
            <a:ext cx="44994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The infinite monkey theorem states that a monkey hitting keys at random on a typewriter keyboard for an infinite amount of time will almost surely type any given text, such as the complete works of William Shakespeare.</a:t>
            </a:r>
            <a:endParaRPr/>
          </a:p>
        </p:txBody>
      </p:sp>
      <p:pic>
        <p:nvPicPr>
          <p:cNvPr id="68" name="Google Shape;68;p14"/>
          <p:cNvPicPr preferRelativeResize="0"/>
          <p:nvPr/>
        </p:nvPicPr>
        <p:blipFill>
          <a:blip r:embed="rId3">
            <a:alphaModFix/>
          </a:blip>
          <a:stretch>
            <a:fillRect/>
          </a:stretch>
        </p:blipFill>
        <p:spPr>
          <a:xfrm>
            <a:off x="222200" y="4183000"/>
            <a:ext cx="563624" cy="792600"/>
          </a:xfrm>
          <a:prstGeom prst="rect">
            <a:avLst/>
          </a:prstGeom>
          <a:noFill/>
          <a:ln>
            <a:noFill/>
          </a:ln>
        </p:spPr>
      </p:pic>
      <p:pic>
        <p:nvPicPr>
          <p:cNvPr id="69" name="Google Shape;69;p14"/>
          <p:cNvPicPr preferRelativeResize="0"/>
          <p:nvPr/>
        </p:nvPicPr>
        <p:blipFill>
          <a:blip r:embed="rId4">
            <a:alphaModFix/>
          </a:blip>
          <a:stretch>
            <a:fillRect/>
          </a:stretch>
        </p:blipFill>
        <p:spPr>
          <a:xfrm>
            <a:off x="4928273" y="1246325"/>
            <a:ext cx="3705100" cy="2948225"/>
          </a:xfrm>
          <a:prstGeom prst="rect">
            <a:avLst/>
          </a:prstGeom>
          <a:noFill/>
          <a:ln>
            <a:noFill/>
          </a:ln>
        </p:spPr>
      </p:pic>
      <p:pic>
        <p:nvPicPr>
          <p:cNvPr id="70" name="Google Shape;70;p14"/>
          <p:cNvPicPr preferRelativeResize="0"/>
          <p:nvPr/>
        </p:nvPicPr>
        <p:blipFill>
          <a:blip r:embed="rId5">
            <a:alphaModFix/>
          </a:blip>
          <a:stretch>
            <a:fillRect/>
          </a:stretch>
        </p:blipFill>
        <p:spPr>
          <a:xfrm>
            <a:off x="1725762" y="4024199"/>
            <a:ext cx="1650875" cy="645025"/>
          </a:xfrm>
          <a:prstGeom prst="rect">
            <a:avLst/>
          </a:prstGeom>
          <a:noFill/>
          <a:ln>
            <a:noFill/>
          </a:ln>
        </p:spPr>
      </p:pic>
      <p:sp>
        <p:nvSpPr>
          <p:cNvPr id="71" name="Google Shape;71;p14"/>
          <p:cNvSpPr txBox="1"/>
          <p:nvPr>
            <p:ph idx="1" type="body"/>
          </p:nvPr>
        </p:nvSpPr>
        <p:spPr>
          <a:xfrm>
            <a:off x="768900" y="3514675"/>
            <a:ext cx="3771000" cy="291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Probability of NOT typing “Banana”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Practice</a:t>
            </a:r>
            <a:endParaRPr/>
          </a:p>
        </p:txBody>
      </p:sp>
      <p:sp>
        <p:nvSpPr>
          <p:cNvPr id="77" name="Google Shape;7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2003, researchers at the University of Plymouth used a £2000 grant to give 6 crested macaques a keyboard with a radio link to broadcast the results for a month.</a:t>
            </a:r>
            <a:endParaRPr/>
          </a:p>
          <a:p>
            <a:pPr indent="0" lvl="0" marL="0" rtl="0" algn="l">
              <a:spcBef>
                <a:spcPts val="1600"/>
              </a:spcBef>
              <a:spcAft>
                <a:spcPts val="1600"/>
              </a:spcAft>
              <a:buNone/>
            </a:pPr>
            <a:r>
              <a:rPr lang="en"/>
              <a:t>Not only did the monkeys produce nothing but five total pages largely consisting of the letter S, the lead male began bashing the keyboard with a stone, and the monkeys followed by soiling it.</a:t>
            </a:r>
            <a:endParaRPr/>
          </a:p>
        </p:txBody>
      </p:sp>
      <p:pic>
        <p:nvPicPr>
          <p:cNvPr id="78" name="Google Shape;78;p15"/>
          <p:cNvPicPr preferRelativeResize="0"/>
          <p:nvPr/>
        </p:nvPicPr>
        <p:blipFill>
          <a:blip r:embed="rId3">
            <a:alphaModFix/>
          </a:blip>
          <a:stretch>
            <a:fillRect/>
          </a:stretch>
        </p:blipFill>
        <p:spPr>
          <a:xfrm>
            <a:off x="5696675" y="2836825"/>
            <a:ext cx="1809750" cy="2076450"/>
          </a:xfrm>
          <a:prstGeom prst="rect">
            <a:avLst/>
          </a:prstGeom>
          <a:noFill/>
          <a:ln>
            <a:noFill/>
          </a:ln>
        </p:spPr>
      </p:pic>
      <p:pic>
        <p:nvPicPr>
          <p:cNvPr id="79" name="Google Shape;79;p15"/>
          <p:cNvPicPr preferRelativeResize="0"/>
          <p:nvPr/>
        </p:nvPicPr>
        <p:blipFill>
          <a:blip r:embed="rId4">
            <a:alphaModFix/>
          </a:blip>
          <a:stretch>
            <a:fillRect/>
          </a:stretch>
        </p:blipFill>
        <p:spPr>
          <a:xfrm>
            <a:off x="222200" y="4183000"/>
            <a:ext cx="563624" cy="79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85" name="Google Shape;8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Infinite Monkey Theorem as our inspiration, we decided to use machine learning to create new text based on existing text. But we didn’t want to just use the works of Shakespeare; we wanted to branch out and use other famous works. In the end, our code used 6 sources, </a:t>
            </a:r>
            <a:r>
              <a:rPr lang="en"/>
              <a:t>primarily </a:t>
            </a:r>
            <a:r>
              <a:rPr lang="en"/>
              <a:t>from the public domain:</a:t>
            </a:r>
            <a:endParaRPr/>
          </a:p>
          <a:p>
            <a:pPr indent="-342900" lvl="0" marL="914400" rtl="0" algn="l">
              <a:spcBef>
                <a:spcPts val="1600"/>
              </a:spcBef>
              <a:spcAft>
                <a:spcPts val="0"/>
              </a:spcAft>
              <a:buSzPts val="1800"/>
              <a:buChar char="●"/>
            </a:pPr>
            <a:r>
              <a:rPr lang="en"/>
              <a:t>The Complete Works of Shakespeare</a:t>
            </a:r>
            <a:endParaRPr/>
          </a:p>
          <a:p>
            <a:pPr indent="-342900" lvl="0" marL="914400" rtl="0" algn="l">
              <a:spcBef>
                <a:spcPts val="0"/>
              </a:spcBef>
              <a:spcAft>
                <a:spcPts val="0"/>
              </a:spcAft>
              <a:buSzPts val="1800"/>
              <a:buChar char="●"/>
            </a:pPr>
            <a:r>
              <a:rPr lang="en"/>
              <a:t>The Adventures of Sherlock Holmes</a:t>
            </a:r>
            <a:endParaRPr/>
          </a:p>
          <a:p>
            <a:pPr indent="-342900" lvl="0" marL="914400" rtl="0" algn="l">
              <a:spcBef>
                <a:spcPts val="0"/>
              </a:spcBef>
              <a:spcAft>
                <a:spcPts val="0"/>
              </a:spcAft>
              <a:buSzPts val="1800"/>
              <a:buChar char="●"/>
            </a:pPr>
            <a:r>
              <a:rPr lang="en"/>
              <a:t>The King James Bible</a:t>
            </a:r>
            <a:endParaRPr/>
          </a:p>
          <a:p>
            <a:pPr indent="-342900" lvl="0" marL="914400" rtl="0" algn="l">
              <a:spcBef>
                <a:spcPts val="0"/>
              </a:spcBef>
              <a:spcAft>
                <a:spcPts val="0"/>
              </a:spcAft>
              <a:buSzPts val="1800"/>
              <a:buChar char="●"/>
            </a:pPr>
            <a:r>
              <a:rPr lang="en"/>
              <a:t>The Odyssey and The </a:t>
            </a:r>
            <a:r>
              <a:rPr lang="en"/>
              <a:t>Iliad</a:t>
            </a:r>
            <a:endParaRPr/>
          </a:p>
          <a:p>
            <a:pPr indent="-342900" lvl="0" marL="914400" rtl="0" algn="l">
              <a:spcBef>
                <a:spcPts val="0"/>
              </a:spcBef>
              <a:spcAft>
                <a:spcPts val="0"/>
              </a:spcAft>
              <a:buSzPts val="1800"/>
              <a:buChar char="●"/>
            </a:pPr>
            <a:r>
              <a:rPr lang="en"/>
              <a:t>Dante’s Divine Comedy</a:t>
            </a:r>
            <a:endParaRPr/>
          </a:p>
          <a:p>
            <a:pPr indent="-342900" lvl="0" marL="914400" rtl="0" algn="l">
              <a:spcBef>
                <a:spcPts val="0"/>
              </a:spcBef>
              <a:spcAft>
                <a:spcPts val="0"/>
              </a:spcAft>
              <a:buSzPts val="1800"/>
              <a:buChar char="●"/>
            </a:pPr>
            <a:r>
              <a:rPr lang="en"/>
              <a:t>All of Yoda’s lines from the first 6 Star Wars films </a:t>
            </a:r>
            <a:endParaRPr/>
          </a:p>
        </p:txBody>
      </p:sp>
      <p:pic>
        <p:nvPicPr>
          <p:cNvPr id="86" name="Google Shape;86;p16"/>
          <p:cNvPicPr preferRelativeResize="0"/>
          <p:nvPr/>
        </p:nvPicPr>
        <p:blipFill>
          <a:blip r:embed="rId3">
            <a:alphaModFix/>
          </a:blip>
          <a:stretch>
            <a:fillRect/>
          </a:stretch>
        </p:blipFill>
        <p:spPr>
          <a:xfrm>
            <a:off x="222200" y="4183000"/>
            <a:ext cx="563624" cy="792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Tools Utilized</a:t>
            </a:r>
            <a:endParaRPr>
              <a:solidFill>
                <a:srgbClr val="000000"/>
              </a:solidFill>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Project Gutenberg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AWS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Keras &amp; TensorFlow</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Google Colab</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Python Pandas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Google Slides #HellYea</a:t>
            </a:r>
            <a:endParaRPr>
              <a:solidFill>
                <a:srgbClr val="000000"/>
              </a:solidFill>
            </a:endParaRPr>
          </a:p>
        </p:txBody>
      </p:sp>
      <p:pic>
        <p:nvPicPr>
          <p:cNvPr id="93" name="Google Shape;93;p17"/>
          <p:cNvPicPr preferRelativeResize="0"/>
          <p:nvPr/>
        </p:nvPicPr>
        <p:blipFill>
          <a:blip r:embed="rId3">
            <a:alphaModFix/>
          </a:blip>
          <a:stretch>
            <a:fillRect/>
          </a:stretch>
        </p:blipFill>
        <p:spPr>
          <a:xfrm>
            <a:off x="222200" y="4183000"/>
            <a:ext cx="563624" cy="792600"/>
          </a:xfrm>
          <a:prstGeom prst="rect">
            <a:avLst/>
          </a:prstGeom>
          <a:noFill/>
          <a:ln>
            <a:noFill/>
          </a:ln>
        </p:spPr>
      </p:pic>
      <p:pic>
        <p:nvPicPr>
          <p:cNvPr id="94" name="Google Shape;94;p17"/>
          <p:cNvPicPr preferRelativeResize="0"/>
          <p:nvPr/>
        </p:nvPicPr>
        <p:blipFill>
          <a:blip r:embed="rId4">
            <a:alphaModFix/>
          </a:blip>
          <a:stretch>
            <a:fillRect/>
          </a:stretch>
        </p:blipFill>
        <p:spPr>
          <a:xfrm>
            <a:off x="4763950" y="3567838"/>
            <a:ext cx="2743201" cy="1212033"/>
          </a:xfrm>
          <a:prstGeom prst="rect">
            <a:avLst/>
          </a:prstGeom>
          <a:noFill/>
          <a:ln>
            <a:noFill/>
          </a:ln>
        </p:spPr>
      </p:pic>
      <p:pic>
        <p:nvPicPr>
          <p:cNvPr id="95" name="Google Shape;95;p17"/>
          <p:cNvPicPr preferRelativeResize="0"/>
          <p:nvPr/>
        </p:nvPicPr>
        <p:blipFill>
          <a:blip r:embed="rId5">
            <a:alphaModFix/>
          </a:blip>
          <a:stretch>
            <a:fillRect/>
          </a:stretch>
        </p:blipFill>
        <p:spPr>
          <a:xfrm>
            <a:off x="3455471" y="395746"/>
            <a:ext cx="971825" cy="971825"/>
          </a:xfrm>
          <a:prstGeom prst="rect">
            <a:avLst/>
          </a:prstGeom>
          <a:noFill/>
          <a:ln>
            <a:noFill/>
          </a:ln>
        </p:spPr>
      </p:pic>
      <p:pic>
        <p:nvPicPr>
          <p:cNvPr id="96" name="Google Shape;96;p17"/>
          <p:cNvPicPr preferRelativeResize="0"/>
          <p:nvPr/>
        </p:nvPicPr>
        <p:blipFill rotWithShape="1">
          <a:blip r:embed="rId6">
            <a:alphaModFix/>
          </a:blip>
          <a:srcRect b="22810" l="22982" r="24784" t="21006"/>
          <a:stretch/>
        </p:blipFill>
        <p:spPr>
          <a:xfrm>
            <a:off x="5580750" y="134296"/>
            <a:ext cx="3028150" cy="1309479"/>
          </a:xfrm>
          <a:prstGeom prst="rect">
            <a:avLst/>
          </a:prstGeom>
          <a:noFill/>
          <a:ln>
            <a:noFill/>
          </a:ln>
        </p:spPr>
      </p:pic>
      <p:pic>
        <p:nvPicPr>
          <p:cNvPr id="97" name="Google Shape;97;p17"/>
          <p:cNvPicPr preferRelativeResize="0"/>
          <p:nvPr/>
        </p:nvPicPr>
        <p:blipFill>
          <a:blip r:embed="rId7">
            <a:alphaModFix/>
          </a:blip>
          <a:stretch>
            <a:fillRect/>
          </a:stretch>
        </p:blipFill>
        <p:spPr>
          <a:xfrm>
            <a:off x="5989200" y="1762047"/>
            <a:ext cx="2397800" cy="1852304"/>
          </a:xfrm>
          <a:prstGeom prst="rect">
            <a:avLst/>
          </a:prstGeom>
          <a:noFill/>
          <a:ln>
            <a:noFill/>
          </a:ln>
        </p:spPr>
      </p:pic>
      <p:pic>
        <p:nvPicPr>
          <p:cNvPr id="98" name="Google Shape;98;p17"/>
          <p:cNvPicPr preferRelativeResize="0"/>
          <p:nvPr/>
        </p:nvPicPr>
        <p:blipFill rotWithShape="1">
          <a:blip r:embed="rId8">
            <a:alphaModFix/>
          </a:blip>
          <a:srcRect b="0" l="61907" r="0" t="0"/>
          <a:stretch/>
        </p:blipFill>
        <p:spPr>
          <a:xfrm>
            <a:off x="3621774" y="1823800"/>
            <a:ext cx="1250576" cy="1937550"/>
          </a:xfrm>
          <a:prstGeom prst="rect">
            <a:avLst/>
          </a:prstGeom>
          <a:noFill/>
          <a:ln>
            <a:noFill/>
          </a:ln>
        </p:spPr>
      </p:pic>
      <p:pic>
        <p:nvPicPr>
          <p:cNvPr id="99" name="Google Shape;99;p17"/>
          <p:cNvPicPr preferRelativeResize="0"/>
          <p:nvPr/>
        </p:nvPicPr>
        <p:blipFill>
          <a:blip r:embed="rId9">
            <a:alphaModFix/>
          </a:blip>
          <a:stretch>
            <a:fillRect/>
          </a:stretch>
        </p:blipFill>
        <p:spPr>
          <a:xfrm>
            <a:off x="2071400" y="3453100"/>
            <a:ext cx="1250575" cy="1250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solidFill>
                  <a:schemeClr val="dk1"/>
                </a:solidFill>
                <a:latin typeface="Arial"/>
                <a:ea typeface="Arial"/>
                <a:cs typeface="Arial"/>
                <a:sym typeface="Arial"/>
              </a:rPr>
              <a:t>Given a character, or a sequence of characters, what is the most probable next character? This is essentially the task we trained our model to perform. The input to the model is a sequence of characters, and we train the model to predict the output.</a:t>
            </a:r>
            <a:endParaRPr sz="1700">
              <a:solidFill>
                <a:schemeClr val="dk1"/>
              </a:solidFill>
              <a:latin typeface="Arial"/>
              <a:ea typeface="Arial"/>
              <a:cs typeface="Arial"/>
              <a:sym typeface="Arial"/>
            </a:endParaRPr>
          </a:p>
          <a:p>
            <a:pPr indent="0" lvl="0" marL="0" rtl="0" algn="l">
              <a:spcBef>
                <a:spcPts val="600"/>
              </a:spcBef>
              <a:spcAft>
                <a:spcPts val="0"/>
              </a:spcAft>
              <a:buNone/>
            </a:pPr>
            <a:r>
              <a:rPr lang="en" sz="1700">
                <a:solidFill>
                  <a:schemeClr val="dk1"/>
                </a:solidFill>
                <a:latin typeface="Arial"/>
                <a:ea typeface="Arial"/>
                <a:cs typeface="Arial"/>
                <a:sym typeface="Arial"/>
              </a:rPr>
              <a:t>For example, given the sequence of characters "</a:t>
            </a:r>
            <a:r>
              <a:rPr lang="en" sz="1700">
                <a:solidFill>
                  <a:schemeClr val="dk1"/>
                </a:solidFill>
                <a:latin typeface="Arial"/>
                <a:ea typeface="Arial"/>
                <a:cs typeface="Arial"/>
                <a:sym typeface="Arial"/>
              </a:rPr>
              <a:t>Shakespear</a:t>
            </a:r>
            <a:r>
              <a:rPr lang="en" sz="1700">
                <a:solidFill>
                  <a:schemeClr val="dk1"/>
                </a:solidFill>
                <a:latin typeface="Arial"/>
                <a:ea typeface="Arial"/>
                <a:cs typeface="Arial"/>
                <a:sym typeface="Arial"/>
              </a:rPr>
              <a:t>", we train the model to predict the next character in the sequence "e". </a:t>
            </a:r>
            <a:endParaRPr sz="1700">
              <a:solidFill>
                <a:schemeClr val="dk1"/>
              </a:solidFill>
              <a:latin typeface="Arial"/>
              <a:ea typeface="Arial"/>
              <a:cs typeface="Arial"/>
              <a:sym typeface="Arial"/>
            </a:endParaRPr>
          </a:p>
          <a:p>
            <a:pPr indent="0" lvl="0" marL="0" rtl="0" algn="l">
              <a:spcBef>
                <a:spcPts val="600"/>
              </a:spcBef>
              <a:spcAft>
                <a:spcPts val="0"/>
              </a:spcAft>
              <a:buNone/>
            </a:pPr>
            <a:r>
              <a:rPr lang="en" sz="1700">
                <a:solidFill>
                  <a:schemeClr val="dk1"/>
                </a:solidFill>
                <a:latin typeface="Arial"/>
                <a:ea typeface="Arial"/>
                <a:cs typeface="Arial"/>
                <a:sym typeface="Arial"/>
              </a:rPr>
              <a:t>To do so we used a Recurrent Neural Network (“RNN”). RNNs are unique because they allow previous outputs to be used as inputs. This difference makes it an ideal neural network for language and speech processing and, in our case, text generation. </a:t>
            </a:r>
            <a:endParaRPr sz="1700">
              <a:solidFill>
                <a:schemeClr val="dk1"/>
              </a:solidFill>
              <a:latin typeface="Arial"/>
              <a:ea typeface="Arial"/>
              <a:cs typeface="Arial"/>
              <a:sym typeface="Arial"/>
            </a:endParaRPr>
          </a:p>
          <a:p>
            <a:pPr indent="0" lvl="0" marL="0" rtl="0" algn="l">
              <a:spcBef>
                <a:spcPts val="600"/>
              </a:spcBef>
              <a:spcAft>
                <a:spcPts val="0"/>
              </a:spcAft>
              <a:buNone/>
            </a:pPr>
            <a:r>
              <a:t/>
            </a:r>
            <a:endParaRPr sz="1700">
              <a:solidFill>
                <a:schemeClr val="dk1"/>
              </a:solidFill>
              <a:latin typeface="Arial"/>
              <a:ea typeface="Arial"/>
              <a:cs typeface="Arial"/>
              <a:sym typeface="Arial"/>
            </a:endParaRPr>
          </a:p>
          <a:p>
            <a:pPr indent="0" lvl="0" marL="0" rtl="0" algn="l">
              <a:spcBef>
                <a:spcPts val="600"/>
              </a:spcBef>
              <a:spcAft>
                <a:spcPts val="500"/>
              </a:spcAft>
              <a:buNone/>
            </a:pPr>
            <a:r>
              <a:rPr lang="en" sz="1700">
                <a:solidFill>
                  <a:schemeClr val="dk1"/>
                </a:solidFill>
                <a:latin typeface="Arial"/>
                <a:ea typeface="Arial"/>
                <a:cs typeface="Arial"/>
                <a:sym typeface="Arial"/>
              </a:rPr>
              <a:t> </a:t>
            </a:r>
            <a:endParaRPr sz="1700">
              <a:solidFill>
                <a:schemeClr val="dk1"/>
              </a:solidFill>
              <a:latin typeface="Arial"/>
              <a:ea typeface="Arial"/>
              <a:cs typeface="Arial"/>
              <a:sym typeface="Arial"/>
            </a:endParaRPr>
          </a:p>
        </p:txBody>
      </p:sp>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t>
            </a:r>
            <a:r>
              <a:rPr lang="en"/>
              <a:t>Overview</a:t>
            </a:r>
            <a:endParaRPr/>
          </a:p>
        </p:txBody>
      </p:sp>
      <p:pic>
        <p:nvPicPr>
          <p:cNvPr id="106" name="Google Shape;106;p18"/>
          <p:cNvPicPr preferRelativeResize="0"/>
          <p:nvPr/>
        </p:nvPicPr>
        <p:blipFill>
          <a:blip r:embed="rId3">
            <a:alphaModFix/>
          </a:blip>
          <a:stretch>
            <a:fillRect/>
          </a:stretch>
        </p:blipFill>
        <p:spPr>
          <a:xfrm>
            <a:off x="222200" y="4183000"/>
            <a:ext cx="563624" cy="792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Sherlock</a:t>
            </a:r>
            <a:r>
              <a:rPr lang="en"/>
              <a:t>’s Anaconda</a:t>
            </a:r>
            <a:endParaRPr/>
          </a:p>
        </p:txBody>
      </p:sp>
      <p:pic>
        <p:nvPicPr>
          <p:cNvPr id="112" name="Google Shape;112;p19"/>
          <p:cNvPicPr preferRelativeResize="0"/>
          <p:nvPr/>
        </p:nvPicPr>
        <p:blipFill>
          <a:blip r:embed="rId3">
            <a:alphaModFix/>
          </a:blip>
          <a:stretch>
            <a:fillRect/>
          </a:stretch>
        </p:blipFill>
        <p:spPr>
          <a:xfrm>
            <a:off x="222200" y="4183000"/>
            <a:ext cx="563624" cy="792600"/>
          </a:xfrm>
          <a:prstGeom prst="rect">
            <a:avLst/>
          </a:prstGeom>
          <a:noFill/>
          <a:ln>
            <a:noFill/>
          </a:ln>
        </p:spPr>
      </p:pic>
      <p:sp>
        <p:nvSpPr>
          <p:cNvPr id="113" name="Google Shape;113;p19"/>
          <p:cNvSpPr/>
          <p:nvPr/>
        </p:nvSpPr>
        <p:spPr>
          <a:xfrm>
            <a:off x="422275" y="1352375"/>
            <a:ext cx="5829300" cy="1951800"/>
          </a:xfrm>
          <a:prstGeom prst="wedgeRoundRectCallout">
            <a:avLst>
              <a:gd fmla="val 64706" name="adj1"/>
              <a:gd fmla="val -70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212121"/>
                </a:solidFill>
              </a:rPr>
              <a:t>My anaconda in this who lives upon the palm of</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her engagement of our new account of the dock alluments. A drab drive, so that he could upon the side of my room and</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between your bedroom this morning, there I could find</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them to you upon allow in the bureau for a dirty of his assured.</a:t>
            </a:r>
            <a:endParaRPr sz="1600">
              <a:solidFill>
                <a:srgbClr val="212121"/>
              </a:solidFill>
            </a:endParaRPr>
          </a:p>
        </p:txBody>
      </p:sp>
      <p:pic>
        <p:nvPicPr>
          <p:cNvPr id="114" name="Google Shape;114;p19"/>
          <p:cNvPicPr preferRelativeResize="0"/>
          <p:nvPr/>
        </p:nvPicPr>
        <p:blipFill>
          <a:blip r:embed="rId4">
            <a:alphaModFix/>
          </a:blip>
          <a:stretch>
            <a:fillRect/>
          </a:stretch>
        </p:blipFill>
        <p:spPr>
          <a:xfrm>
            <a:off x="6937290" y="2145965"/>
            <a:ext cx="1828800" cy="182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Bible with the prompt “My Anaconda”</a:t>
            </a:r>
            <a:endParaRPr/>
          </a:p>
        </p:txBody>
      </p:sp>
      <p:pic>
        <p:nvPicPr>
          <p:cNvPr id="120" name="Google Shape;120;p20"/>
          <p:cNvPicPr preferRelativeResize="0"/>
          <p:nvPr/>
        </p:nvPicPr>
        <p:blipFill>
          <a:blip r:embed="rId3">
            <a:alphaModFix/>
          </a:blip>
          <a:stretch>
            <a:fillRect/>
          </a:stretch>
        </p:blipFill>
        <p:spPr>
          <a:xfrm>
            <a:off x="222200" y="4183000"/>
            <a:ext cx="563624" cy="792600"/>
          </a:xfrm>
          <a:prstGeom prst="rect">
            <a:avLst/>
          </a:prstGeom>
          <a:noFill/>
          <a:ln>
            <a:noFill/>
          </a:ln>
        </p:spPr>
      </p:pic>
      <p:sp>
        <p:nvSpPr>
          <p:cNvPr id="121" name="Google Shape;121;p20"/>
          <p:cNvSpPr/>
          <p:nvPr/>
        </p:nvSpPr>
        <p:spPr>
          <a:xfrm>
            <a:off x="422275" y="1352375"/>
            <a:ext cx="5829300" cy="2830500"/>
          </a:xfrm>
          <a:prstGeom prst="wedgeRoundRectCallout">
            <a:avLst>
              <a:gd fmla="val 72738" name="adj1"/>
              <a:gd fmla="val -439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600">
                <a:solidFill>
                  <a:srgbClr val="212121"/>
                </a:solidFill>
              </a:rPr>
              <a:t>My Anaconda faulty,</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5:10 And the fools of the ning of his masters, I shall</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pass over, from faces, and despirted not;</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neither shall we be able to be for ever.</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12:49 T as in all this, and lo, all Gemariah</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the priests the throne, saying, If the spirit of Carable life</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and twenty famine.</a:t>
            </a:r>
            <a:endParaRPr sz="1600">
              <a:solidFill>
                <a:srgbClr val="212121"/>
              </a:solidFill>
            </a:endParaRPr>
          </a:p>
          <a:p>
            <a:pPr indent="0" lvl="0" marL="0" marR="0" rtl="0" algn="l">
              <a:lnSpc>
                <a:spcPct val="115000"/>
              </a:lnSpc>
              <a:spcBef>
                <a:spcPts val="0"/>
              </a:spcBef>
              <a:spcAft>
                <a:spcPts val="0"/>
              </a:spcAft>
              <a:buNone/>
            </a:pPr>
            <a:r>
              <a:rPr lang="en" sz="1600">
                <a:solidFill>
                  <a:srgbClr val="212121"/>
                </a:solidFill>
              </a:rPr>
              <a:t>3:9 Then they answered and said unto me, Surely as then afering someth our drowness.</a:t>
            </a:r>
            <a:endParaRPr sz="1600">
              <a:solidFill>
                <a:srgbClr val="212121"/>
              </a:solidFill>
            </a:endParaRPr>
          </a:p>
          <a:p>
            <a:pPr indent="0" lvl="0" marL="0" marR="0" rtl="0" algn="l">
              <a:lnSpc>
                <a:spcPct val="115000"/>
              </a:lnSpc>
              <a:spcBef>
                <a:spcPts val="0"/>
              </a:spcBef>
              <a:spcAft>
                <a:spcPts val="0"/>
              </a:spcAft>
              <a:buNone/>
            </a:pPr>
            <a:r>
              <a:t/>
            </a:r>
            <a:endParaRPr sz="1600">
              <a:solidFill>
                <a:srgbClr val="212121"/>
              </a:solidFill>
            </a:endParaRPr>
          </a:p>
        </p:txBody>
      </p:sp>
      <p:pic>
        <p:nvPicPr>
          <p:cNvPr id="122" name="Google Shape;122;p20"/>
          <p:cNvPicPr preferRelativeResize="0"/>
          <p:nvPr/>
        </p:nvPicPr>
        <p:blipFill>
          <a:blip r:embed="rId4">
            <a:alphaModFix/>
          </a:blip>
          <a:stretch>
            <a:fillRect/>
          </a:stretch>
        </p:blipFill>
        <p:spPr>
          <a:xfrm>
            <a:off x="7073840" y="2656750"/>
            <a:ext cx="1828800" cy="1828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Yoda with the prompt “The force”</a:t>
            </a:r>
            <a:endParaRPr/>
          </a:p>
        </p:txBody>
      </p:sp>
      <p:pic>
        <p:nvPicPr>
          <p:cNvPr id="128" name="Google Shape;128;p21"/>
          <p:cNvPicPr preferRelativeResize="0"/>
          <p:nvPr/>
        </p:nvPicPr>
        <p:blipFill>
          <a:blip r:embed="rId3">
            <a:alphaModFix/>
          </a:blip>
          <a:stretch>
            <a:fillRect/>
          </a:stretch>
        </p:blipFill>
        <p:spPr>
          <a:xfrm>
            <a:off x="222200" y="4183000"/>
            <a:ext cx="563624" cy="792600"/>
          </a:xfrm>
          <a:prstGeom prst="rect">
            <a:avLst/>
          </a:prstGeom>
          <a:noFill/>
          <a:ln>
            <a:noFill/>
          </a:ln>
        </p:spPr>
      </p:pic>
      <p:sp>
        <p:nvSpPr>
          <p:cNvPr id="129" name="Google Shape;129;p21"/>
          <p:cNvSpPr/>
          <p:nvPr/>
        </p:nvSpPr>
        <p:spPr>
          <a:xfrm>
            <a:off x="422275" y="1168000"/>
            <a:ext cx="6800100" cy="2957400"/>
          </a:xfrm>
          <a:prstGeom prst="wedgeRoundRectCallout">
            <a:avLst>
              <a:gd fmla="val 58125" name="adj1"/>
              <a:gd fmla="val -1295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212121"/>
                </a:solidFill>
              </a:rPr>
              <a:t>The forced side. Death is a natural part of life. Rejoice for those around you who transform into the Force. a Jedis strength flows from the Force.  But beware.  Anger. Luke...Luke...Do not...Do not underestight our way. If a special session of Congress there is, easier for us to enter the Jedi Temple. </a:t>
            </a:r>
            <a:endParaRPr>
              <a:solidFill>
                <a:srgbClr val="212121"/>
              </a:solidFill>
            </a:endParaRPr>
          </a:p>
          <a:p>
            <a:pPr indent="0" lvl="0" marL="0" rtl="0" algn="l">
              <a:lnSpc>
                <a:spcPct val="115000"/>
              </a:lnSpc>
              <a:spcBef>
                <a:spcPts val="1200"/>
              </a:spcBef>
              <a:spcAft>
                <a:spcPts val="0"/>
              </a:spcAft>
              <a:buNone/>
            </a:pPr>
            <a:r>
              <a:rPr lang="en">
                <a:solidFill>
                  <a:srgbClr val="212121"/>
                </a:solidFill>
              </a:rPr>
              <a:t>An old friend has learned the path to immortality. One who has returned forever sleep. Earned it, I have. Strong am I with the Force... but not that strong! </a:t>
            </a:r>
            <a:endParaRPr>
              <a:solidFill>
                <a:srgbClr val="212121"/>
              </a:solidFill>
            </a:endParaRPr>
          </a:p>
          <a:p>
            <a:pPr indent="0" lvl="0" marL="0" rtl="0" algn="l">
              <a:lnSpc>
                <a:spcPct val="115000"/>
              </a:lnSpc>
              <a:spcBef>
                <a:spcPts val="1200"/>
              </a:spcBef>
              <a:spcAft>
                <a:spcPts val="0"/>
              </a:spcAft>
              <a:buNone/>
            </a:pPr>
            <a:r>
              <a:rPr lang="en">
                <a:solidFill>
                  <a:srgbClr val="212121"/>
                </a:solidFill>
              </a:rPr>
              <a:t>(continuing) Careful you must be when sensing the future, Anakin. The fear of loss is a path to the dark side... fear leads to anger... anger leads to hate.. hate leads to hat ou be with toremmm... rest.</a:t>
            </a:r>
            <a:endParaRPr>
              <a:solidFill>
                <a:srgbClr val="212121"/>
              </a:solidFill>
            </a:endParaRPr>
          </a:p>
        </p:txBody>
      </p:sp>
      <p:pic>
        <p:nvPicPr>
          <p:cNvPr id="130" name="Google Shape;130;p21"/>
          <p:cNvPicPr preferRelativeResize="0"/>
          <p:nvPr/>
        </p:nvPicPr>
        <p:blipFill>
          <a:blip r:embed="rId4">
            <a:alphaModFix/>
          </a:blip>
          <a:stretch>
            <a:fillRect/>
          </a:stretch>
        </p:blipFill>
        <p:spPr>
          <a:xfrm>
            <a:off x="7257550" y="2278675"/>
            <a:ext cx="1828800" cy="1828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